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ae21752cbc84ac3" /><Relationship Type="http://schemas.openxmlformats.org/officeDocument/2006/relationships/extended-properties" Target="/docProps/app.xml" Id="R448d365ac0294b3d" /><Relationship Type="http://schemas.openxmlformats.org/officeDocument/2006/relationships/officeDocument" Target="/ppt/presentation.xml" Id="Rb9a2d59187a241d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397a5234f0f488c"/>
  </p:sldMasterIdLst>
  <p:notesMasterIdLst>
    <p:notesMasterId xmlns:r="http://schemas.openxmlformats.org/officeDocument/2006/relationships" r:id="R1929b2c18d9c4efc"/>
  </p:notesMasterIdLst>
  <p:sldIdLst>
    <p:sldId xmlns:r="http://schemas.openxmlformats.org/officeDocument/2006/relationships" id="256" r:id="R2f6729cd89c3496a"/>
    <p:sldId xmlns:r="http://schemas.openxmlformats.org/officeDocument/2006/relationships" id="257" r:id="R2340a3e1ad4b46db"/>
    <p:sldId xmlns:r="http://schemas.openxmlformats.org/officeDocument/2006/relationships" id="258" r:id="Ra24110565eaf4ed4"/>
    <p:sldId xmlns:r="http://schemas.openxmlformats.org/officeDocument/2006/relationships" id="259" r:id="Rdacf8f657fcf47f7"/>
    <p:sldId xmlns:r="http://schemas.openxmlformats.org/officeDocument/2006/relationships" id="260" r:id="R0c1371ade0dd4f2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2e83476ba6f468f" /><Relationship Type="http://schemas.openxmlformats.org/officeDocument/2006/relationships/slideMaster" Target="/ppt/slideMasters/slideMaster1.xml" Id="R7397a5234f0f488c" /><Relationship Type="http://schemas.openxmlformats.org/officeDocument/2006/relationships/notesMaster" Target="/ppt/notesMasters/notesMaster1.xml" Id="R1929b2c18d9c4efc" /><Relationship Type="http://schemas.openxmlformats.org/officeDocument/2006/relationships/presProps" Target="/ppt/presProps.xml" Id="R435eea62cf5f4b0d" /><Relationship Type="http://schemas.openxmlformats.org/officeDocument/2006/relationships/tableStyles" Target="/ppt/tableStyles.xml" Id="R1068bb49de484b6d" /><Relationship Type="http://schemas.openxmlformats.org/officeDocument/2006/relationships/slide" Target="/ppt/slides/slide1.xml" Id="R2f6729cd89c3496a" /><Relationship Type="http://schemas.openxmlformats.org/officeDocument/2006/relationships/slide" Target="/ppt/slides/slide2.xml" Id="R2340a3e1ad4b46db" /><Relationship Type="http://schemas.openxmlformats.org/officeDocument/2006/relationships/slide" Target="/ppt/slides/slide3.xml" Id="Ra24110565eaf4ed4" /><Relationship Type="http://schemas.openxmlformats.org/officeDocument/2006/relationships/slide" Target="/ppt/slides/slide4.xml" Id="Rdacf8f657fcf47f7" /><Relationship Type="http://schemas.openxmlformats.org/officeDocument/2006/relationships/slide" Target="/ppt/slides/slide5.xml" Id="R0c1371ade0dd4f2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62f8aba87eb4f8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f625765dd944425" /><Relationship Type="http://schemas.openxmlformats.org/officeDocument/2006/relationships/notesMaster" Target="/ppt/notesMasters/notesMaster1.xml" Id="R9f6123147351462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78295fddd37415a" /><Relationship Type="http://schemas.openxmlformats.org/officeDocument/2006/relationships/notesMaster" Target="/ppt/notesMasters/notesMaster1.xml" Id="R08e4f8d15c5946b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3a7109f1fab4d9c" /><Relationship Type="http://schemas.openxmlformats.org/officeDocument/2006/relationships/notesMaster" Target="/ppt/notesMasters/notesMaster1.xml" Id="R8a58ade944d0457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e90f07d2b644677" /><Relationship Type="http://schemas.openxmlformats.org/officeDocument/2006/relationships/notesMaster" Target="/ppt/notesMasters/notesMaster1.xml" Id="Ra9ac5291a83a486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32387ab8ebc43c4" /><Relationship Type="http://schemas.openxmlformats.org/officeDocument/2006/relationships/notesMaster" Target="/ppt/notesMasters/notesMaster1.xml" Id="R604c46b4b36f4a6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ef0d6b1ebd74087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512701de8264f0f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1faa94daa534383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4514f8b72da44b6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ace09aee56e42f2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2c5d7d146f842f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2DAFC4B-6E78-46FB-80B6-CE769F86FEB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E1D374B7-B72C-443B-85FD-BB40937ABEB7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5D8F5FEF-5D05-4B3E-A0A9-19F784AE84E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C03D943-5C2A-4FEF-B8D4-91E7B77D74E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3A8DBDA3-CA79-446E-B8C5-D495DB4297B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B34446A2-4ED3-4108-80B8-3AAE6C1F92D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BAAD806E-CD57-4682-92A2-6A233E42919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CC2B4829-BE1A-4609-8D6A-3CF3FF8F0215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3798B97-CF51-451A-B028-267CA46CC87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369BCFE-11A4-491A-8B56-A838794F3BB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b7d41d11caa4522" /><Relationship Type="http://schemas.openxmlformats.org/officeDocument/2006/relationships/slideLayout" Target="/ppt/slideLayouts/slideLayout1.xml" Id="R883753a197ab4f05" /><Relationship Type="http://schemas.openxmlformats.org/officeDocument/2006/relationships/slideLayout" Target="/ppt/slideLayouts/slideLayout2.xml" Id="R4ccc81d47b6e42e6" /><Relationship Type="http://schemas.openxmlformats.org/officeDocument/2006/relationships/slideLayout" Target="/ppt/slideLayouts/slideLayout3.xml" Id="R36cdb3bbd4994e2b" /><Relationship Type="http://schemas.openxmlformats.org/officeDocument/2006/relationships/slideLayout" Target="/ppt/slideLayouts/slideLayout4.xml" Id="R142959587d534a2f" /><Relationship Type="http://schemas.openxmlformats.org/officeDocument/2006/relationships/slideLayout" Target="/ppt/slideLayouts/slideLayout5.xml" Id="Rab80f3796a2a431b" /><Relationship Type="http://schemas.openxmlformats.org/officeDocument/2006/relationships/slideLayout" Target="/ppt/slideLayouts/slideLayout6.xml" Id="R6c099424238f4c6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83753a197ab4f05"/>
    <p:sldLayoutId xmlns:r="http://schemas.openxmlformats.org/officeDocument/2006/relationships" id="2147483650" r:id="R4ccc81d47b6e42e6"/>
    <p:sldLayoutId xmlns:r="http://schemas.openxmlformats.org/officeDocument/2006/relationships" id="2147483651" r:id="R36cdb3bbd4994e2b"/>
    <p:sldLayoutId xmlns:r="http://schemas.openxmlformats.org/officeDocument/2006/relationships" id="2147483652" r:id="R142959587d534a2f"/>
    <p:sldLayoutId xmlns:r="http://schemas.openxmlformats.org/officeDocument/2006/relationships" id="2147483653" r:id="Rab80f3796a2a431b"/>
    <p:sldLayoutId xmlns:r="http://schemas.openxmlformats.org/officeDocument/2006/relationships" id="2147483654" r:id="R6c099424238f4c6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1d3b4ef666c44ff" /><Relationship Type="http://schemas.openxmlformats.org/officeDocument/2006/relationships/notesSlide" Target="/ppt/notesSlides/notesSlide1.xml" Id="R7410d04f8234452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62ddb0c7ca8482c" /><Relationship Type="http://schemas.openxmlformats.org/officeDocument/2006/relationships/notesSlide" Target="/ppt/notesSlides/notesSlide2.xml" Id="R0ef8300bc6b94f6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66ec2baebf74a9c" /><Relationship Type="http://schemas.openxmlformats.org/officeDocument/2006/relationships/notesSlide" Target="/ppt/notesSlides/notesSlide3.xml" Id="Rf74db61499d0444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916c3906b2e4cad" /><Relationship Type="http://schemas.openxmlformats.org/officeDocument/2006/relationships/notesSlide" Target="/ppt/notesSlides/notesSlide4.xml" Id="R194fb1c9ce864e5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5a2364f76c64c47" /><Relationship Type="http://schemas.openxmlformats.org/officeDocument/2006/relationships/notesSlide" Target="/ppt/notesSlides/notesSlide5.xml" Id="Rbd293243bf474ac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5627FFB-6CDF-45C8-8184-71DB2F9BD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08204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202020"/>
                </a:solidFill>
                <a:latin typeface="Arial"/>
                <a:ea typeface="Arial"/>
                <a:cs typeface="Arial"/>
              </a:rPr>
              <a:t>Python list totals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12FB84-C885-4957-AEC7-E7CD12910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71625"/>
            <a:ext cx="10668000" cy="447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Beginner practice with lists, for loops, and a running total.</a:t>
            </a:r>
          </a:p>
          <a:p xmlns:a="http://schemas.openxmlformats.org/drawingml/2006/main">
            <a:pPr>
              <a:defRPr sz="217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Goal: calculate a total and explain each step.</a:t>
            </a:r>
          </a:p>
          <a:p xmlns:a="http://schemas.openxmlformats.org/drawingml/2006/main">
            <a:pPr>
              <a:defRPr sz="217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Prerequisites: integer variables and print().</a:t>
            </a:r>
          </a:p>
          <a:p xmlns:a="http://schemas.openxmlformats.org/drawingml/2006/main">
            <a:pPr>
              <a:defRPr sz="217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Use Python 3. Do not use sum() for this exercise.</a:t>
            </a:r>
          </a:p>
        </p:txBody>
      </p:sp>
    </p:spTree>
    <p:extLst>
      <p:ext uri="{BB962C8B-B14F-4D97-AF65-F5344CB8AC3E}">
        <p14:creationId xmlns:p14="http://schemas.microsoft.com/office/powerpoint/2010/main" val="67521646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A1E16E-3364-442D-9FCF-53E31FFA6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08204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202020"/>
                </a:solidFill>
                <a:latin typeface="Arial"/>
                <a:ea typeface="Arial"/>
                <a:cs typeface="Arial"/>
              </a:rPr>
              <a:t>Add each value once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D4CE9C-C2FF-42C0-A780-247DDA4F6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71625"/>
            <a:ext cx="5810250" cy="447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A list keeps values in order. A for loop visits each value.</a:t>
            </a:r>
          </a:p>
          <a:p xmlns:a="http://schemas.openxmlformats.org/drawingml/2006/main">
            <a:pPr>
              <a:defRPr sz="217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Initialize total before the loop so earlier additions are kept.</a:t>
            </a:r>
          </a:p>
          <a:p xmlns:a="http://schemas.openxmlformats.org/drawingml/2006/main">
            <a:pPr>
              <a:defRPr sz="217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For [3, 5, 2], total changes from 0 to 3, then 8, then 10.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C6CC82F-857C-4216-BDB1-A80F24A11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0375" y="1857375"/>
            <a:ext cx="4857750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202020"/>
                </a:solidFill>
                <a:latin typeface="Courier New"/>
                <a:ea typeface="Courier New"/>
                <a:cs typeface="Courier New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202020"/>
                </a:solidFill>
                <a:latin typeface="Courier New"/>
                <a:ea typeface="Courier New"/>
                <a:cs typeface="Courier New"/>
              </a:defRPr>
            </a:pPr>
            <a:r>
              <a:rPr sz="1875" b="0">
                <a:solidFill>
                  <a:srgbClr val="202020"/>
                </a:solidFill>
                <a:latin typeface="Courier New"/>
                <a:ea typeface="Courier New"/>
                <a:cs typeface="Courier New"/>
              </a:rPr>
              <a:t>numbers = [3, 5, 2]</a:t>
            </a:r>
          </a:p>
          <a:p xmlns:a="http://schemas.openxmlformats.org/drawingml/2006/main">
            <a:pPr>
              <a:defRPr sz="1875" b="0">
                <a:solidFill>
                  <a:srgbClr val="202020"/>
                </a:solidFill>
                <a:latin typeface="Courier New"/>
                <a:ea typeface="Courier New"/>
                <a:cs typeface="Courier New"/>
              </a:defRPr>
            </a:pPr>
            <a:r>
              <a:rPr sz="1875" b="0">
                <a:solidFill>
                  <a:srgbClr val="202020"/>
                </a:solidFill>
                <a:latin typeface="Courier New"/>
                <a:ea typeface="Courier New"/>
                <a:cs typeface="Courier New"/>
              </a:rPr>
              <a:t>total = 0</a:t>
            </a:r>
          </a:p>
          <a:p xmlns:a="http://schemas.openxmlformats.org/drawingml/2006/main">
            <a:pPr>
              <a:defRPr sz="1875" b="0">
                <a:solidFill>
                  <a:srgbClr val="202020"/>
                </a:solidFill>
                <a:latin typeface="Courier New"/>
                <a:ea typeface="Courier New"/>
                <a:cs typeface="Courier New"/>
              </a:defRPr>
            </a:pPr>
            <a:r>
              <a:rPr sz="1875" b="0">
                <a:solidFill>
                  <a:srgbClr val="202020"/>
                </a:solidFill>
                <a:latin typeface="Courier New"/>
                <a:ea typeface="Courier New"/>
                <a:cs typeface="Courier New"/>
              </a:rPr>
              <a:t>for number in numbers:</a:t>
            </a:r>
          </a:p>
          <a:p xmlns:a="http://schemas.openxmlformats.org/drawingml/2006/main">
            <a:pPr>
              <a:defRPr sz="1875" b="0">
                <a:solidFill>
                  <a:srgbClr val="202020"/>
                </a:solidFill>
                <a:latin typeface="Courier New"/>
                <a:ea typeface="Courier New"/>
                <a:cs typeface="Courier New"/>
              </a:defRPr>
            </a:pPr>
            <a:r>
              <a:rPr sz="1875" b="0">
                <a:solidFill>
                  <a:srgbClr val="202020"/>
                </a:solidFill>
                <a:latin typeface="Courier New"/>
                <a:ea typeface="Courier New"/>
                <a:cs typeface="Courier New"/>
              </a:rPr>
              <a:t>    total = total + number</a:t>
            </a:r>
          </a:p>
          <a:p xmlns:a="http://schemas.openxmlformats.org/drawingml/2006/main">
            <a:pPr>
              <a:defRPr sz="1875" b="0">
                <a:solidFill>
                  <a:srgbClr val="202020"/>
                </a:solidFill>
                <a:latin typeface="Courier New"/>
                <a:ea typeface="Courier New"/>
                <a:cs typeface="Courier New"/>
              </a:defRPr>
            </a:pPr>
            <a:r>
              <a:rPr sz="1875" b="0">
                <a:solidFill>
                  <a:srgbClr val="202020"/>
                </a:solidFill>
                <a:latin typeface="Courier New"/>
                <a:ea typeface="Courier New"/>
                <a:cs typeface="Courier New"/>
              </a:rPr>
              <a:t>print(total)</a:t>
            </a:r>
          </a:p>
        </p:txBody>
      </p:sp>
    </p:spTree>
    <p:extLst>
      <p:ext uri="{BB962C8B-B14F-4D97-AF65-F5344CB8AC3E}">
        <p14:creationId xmlns:p14="http://schemas.microsoft.com/office/powerpoint/2010/main" val="176412796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A5BD31B-1690-412C-9A35-1594C211C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08204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202020"/>
                </a:solidFill>
                <a:latin typeface="Arial"/>
                <a:ea typeface="Arial"/>
                <a:cs typeface="Arial"/>
              </a:rPr>
              <a:t>Check different inputs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D62F7C-B9CD-491F-9C59-2812B370A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71625"/>
            <a:ext cx="10668000" cy="447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[3, 5, 2] gives 10.</a:t>
            </a:r>
          </a:p>
          <a:p xmlns:a="http://schemas.openxmlformats.org/drawingml/2006/main">
            <a:pPr>
              <a:defRPr sz="217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[] gives 0 because the loop never runs.</a:t>
            </a:r>
          </a:p>
          <a:p xmlns:a="http://schemas.openxmlformats.org/drawingml/2006/main">
            <a:pPr>
              <a:defRPr sz="217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[-2, 5] gives 3.</a:t>
            </a:r>
          </a:p>
          <a:p xmlns:a="http://schemas.openxmlformats.org/drawingml/2006/main">
            <a:pPr>
              <a:defRPr sz="217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[4] gives 4.</a:t>
            </a:r>
          </a:p>
          <a:p xmlns:a="http://schemas.openxmlformats.org/drawingml/2006/main">
            <a:pPr>
              <a:defRPr sz="217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Try each input and explain why the answer changes.</a:t>
            </a:r>
          </a:p>
        </p:txBody>
      </p:sp>
    </p:spTree>
    <p:extLst>
      <p:ext uri="{BB962C8B-B14F-4D97-AF65-F5344CB8AC3E}">
        <p14:creationId xmlns:p14="http://schemas.microsoft.com/office/powerpoint/2010/main" val="193546915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E2728F-7031-4F3A-844F-EC54FC342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08204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202020"/>
                </a:solidFill>
                <a:latin typeface="Arial"/>
                <a:ea typeface="Arial"/>
                <a:cs typeface="Arial"/>
              </a:rPr>
              <a:t>Find the misplaced reset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2E2A13-7C74-4FA7-96E4-DA9C464E6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71625"/>
            <a:ext cx="5810250" cy="447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This code prints 2 instead of 10.</a:t>
            </a:r>
          </a:p>
          <a:p xmlns:a="http://schemas.openxmlformats.org/drawingml/2006/main">
            <a:pPr>
              <a:defRPr sz="217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Explain which line resets the running total.</a:t>
            </a:r>
          </a:p>
          <a:p xmlns:a="http://schemas.openxmlformats.org/drawingml/2006/main">
            <a:pPr>
              <a:defRPr sz="217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Move that line before the loop and run the code again.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6D27C50-7D5A-4E02-B47A-27680411B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0375" y="1857375"/>
            <a:ext cx="4857750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202020"/>
                </a:solidFill>
                <a:latin typeface="Courier New"/>
                <a:ea typeface="Courier New"/>
                <a:cs typeface="Courier New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202020"/>
                </a:solidFill>
                <a:latin typeface="Courier New"/>
                <a:ea typeface="Courier New"/>
                <a:cs typeface="Courier New"/>
              </a:defRPr>
            </a:pPr>
            <a:r>
              <a:rPr sz="1875" b="0">
                <a:solidFill>
                  <a:srgbClr val="202020"/>
                </a:solidFill>
                <a:latin typeface="Courier New"/>
                <a:ea typeface="Courier New"/>
                <a:cs typeface="Courier New"/>
              </a:rPr>
              <a:t>numbers = [3, 5, 2]</a:t>
            </a:r>
          </a:p>
          <a:p xmlns:a="http://schemas.openxmlformats.org/drawingml/2006/main">
            <a:pPr>
              <a:defRPr sz="1875" b="0">
                <a:solidFill>
                  <a:srgbClr val="202020"/>
                </a:solidFill>
                <a:latin typeface="Courier New"/>
                <a:ea typeface="Courier New"/>
                <a:cs typeface="Courier New"/>
              </a:defRPr>
            </a:pPr>
            <a:r>
              <a:rPr sz="1875" b="0">
                <a:solidFill>
                  <a:srgbClr val="202020"/>
                </a:solidFill>
                <a:latin typeface="Courier New"/>
                <a:ea typeface="Courier New"/>
                <a:cs typeface="Courier New"/>
              </a:rPr>
              <a:t>for number in numbers:</a:t>
            </a:r>
          </a:p>
          <a:p xmlns:a="http://schemas.openxmlformats.org/drawingml/2006/main">
            <a:pPr>
              <a:defRPr sz="1875" b="0">
                <a:solidFill>
                  <a:srgbClr val="202020"/>
                </a:solidFill>
                <a:latin typeface="Courier New"/>
                <a:ea typeface="Courier New"/>
                <a:cs typeface="Courier New"/>
              </a:defRPr>
            </a:pPr>
            <a:r>
              <a:rPr sz="1875" b="0">
                <a:solidFill>
                  <a:srgbClr val="202020"/>
                </a:solidFill>
                <a:latin typeface="Courier New"/>
                <a:ea typeface="Courier New"/>
                <a:cs typeface="Courier New"/>
              </a:rPr>
              <a:t>    total = 0</a:t>
            </a:r>
          </a:p>
          <a:p xmlns:a="http://schemas.openxmlformats.org/drawingml/2006/main">
            <a:pPr>
              <a:defRPr sz="1875" b="0">
                <a:solidFill>
                  <a:srgbClr val="202020"/>
                </a:solidFill>
                <a:latin typeface="Courier New"/>
                <a:ea typeface="Courier New"/>
                <a:cs typeface="Courier New"/>
              </a:defRPr>
            </a:pPr>
            <a:r>
              <a:rPr sz="1875" b="0">
                <a:solidFill>
                  <a:srgbClr val="202020"/>
                </a:solidFill>
                <a:latin typeface="Courier New"/>
                <a:ea typeface="Courier New"/>
                <a:cs typeface="Courier New"/>
              </a:rPr>
              <a:t>    total = total + number</a:t>
            </a:r>
          </a:p>
          <a:p xmlns:a="http://schemas.openxmlformats.org/drawingml/2006/main">
            <a:pPr>
              <a:defRPr sz="1875" b="0">
                <a:solidFill>
                  <a:srgbClr val="202020"/>
                </a:solidFill>
                <a:latin typeface="Courier New"/>
                <a:ea typeface="Courier New"/>
                <a:cs typeface="Courier New"/>
              </a:defRPr>
            </a:pPr>
            <a:r>
              <a:rPr sz="1875" b="0">
                <a:solidFill>
                  <a:srgbClr val="202020"/>
                </a:solidFill>
                <a:latin typeface="Courier New"/>
                <a:ea typeface="Courier New"/>
                <a:cs typeface="Courier New"/>
              </a:rPr>
              <a:t>print(total)</a:t>
            </a:r>
          </a:p>
        </p:txBody>
      </p:sp>
    </p:spTree>
    <p:extLst>
      <p:ext uri="{BB962C8B-B14F-4D97-AF65-F5344CB8AC3E}">
        <p14:creationId xmlns:p14="http://schemas.microsoft.com/office/powerpoint/2010/main" val="41376102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B7B544-1B37-40E7-A911-C2DE97E6F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08204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202020"/>
                </a:solidFill>
                <a:latin typeface="Arial"/>
                <a:ea typeface="Arial"/>
                <a:cs typeface="Arial"/>
              </a:rPr>
              <a:t>Review questions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BE20B6B-7129-472D-9ED0-45942451D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71625"/>
            <a:ext cx="10668000" cy="447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1. What is the final total for [3, 5, 2]?</a:t>
            </a:r>
          </a:p>
          <a:p xmlns:a="http://schemas.openxmlformats.org/drawingml/2006/main">
            <a:pPr>
              <a:defRPr sz="217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2. Why must total = 0 appear before the loop?</a:t>
            </a:r>
          </a:p>
          <a:p xmlns:a="http://schemas.openxmlformats.org/drawingml/2006/main">
            <a:pPr>
              <a:defRPr sz="217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3. What happens for an empty list in the correct code?</a:t>
            </a:r>
          </a:p>
          <a:p xmlns:a="http://schemas.openxmlformats.org/drawingml/2006/main">
            <a:pPr>
              <a:defRPr sz="217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4. Write a loop for [-2, 5] without using sum().</a:t>
            </a:r>
          </a:p>
          <a:p xmlns:a="http://schemas.openxmlformats.org/drawingml/2006/main">
            <a:pPr>
              <a:defRPr sz="217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Answers: 10; preserve previous additions; print 0; start at 0 and add each value.</a:t>
            </a:r>
          </a:p>
        </p:txBody>
      </p:sp>
    </p:spTree>
    <p:extLst>
      <p:ext uri="{BB962C8B-B14F-4D97-AF65-F5344CB8AC3E}">
        <p14:creationId xmlns:p14="http://schemas.microsoft.com/office/powerpoint/2010/main" val="407317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2026-10-16T17:45:56.5910000Z</dcterms:created>
  <dcterms:modified xsi:type="dcterms:W3CDTF">2026-10-16T17:45:56.5910000Z</dcterms:modified>
</coreProperties>
</file>